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4" r:id="rId5"/>
    <p:sldId id="291" r:id="rId6"/>
    <p:sldId id="258" r:id="rId7"/>
    <p:sldId id="268" r:id="rId8"/>
    <p:sldId id="327" r:id="rId9"/>
    <p:sldId id="328" r:id="rId10"/>
    <p:sldId id="329" r:id="rId11"/>
    <p:sldId id="317" r:id="rId12"/>
    <p:sldId id="322" r:id="rId13"/>
    <p:sldId id="323" r:id="rId14"/>
    <p:sldId id="280" r:id="rId15"/>
    <p:sldId id="3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09" autoAdjust="0"/>
    <p:restoredTop sz="96341"/>
  </p:normalViewPr>
  <p:slideViewPr>
    <p:cSldViewPr snapToGrid="0">
      <p:cViewPr varScale="1">
        <p:scale>
          <a:sx n="85" d="100"/>
          <a:sy n="85" d="100"/>
        </p:scale>
        <p:origin x="13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8/1/2018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8/1/2018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36966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</a:t>
            </a:r>
          </a:p>
          <a:p>
            <a:pPr lvl="6"/>
            <a:r>
              <a:t>Seventh</a:t>
            </a:r>
          </a:p>
          <a:p>
            <a:pPr lvl="7"/>
            <a:r>
              <a:t>Eighth</a:t>
            </a:r>
          </a:p>
          <a:p>
            <a:pPr lvl="8"/>
            <a:r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8/1/2018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black">
          <a:xfrm>
            <a:off x="150156" y="1667998"/>
            <a:ext cx="7772400" cy="114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dirty="0">
                <a:solidFill>
                  <a:schemeClr val="tx2"/>
                </a:solidFill>
              </a:rPr>
              <a:t>What are primary sources?</a:t>
            </a:r>
            <a:r>
              <a:rPr lang="en-US" altLang="x-none" dirty="0"/>
              <a:t>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4969" y="2688295"/>
            <a:ext cx="11422062" cy="1789112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>
              <a:buFont typeface="Times New Roman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chemeClr val="tx2"/>
                </a:solidFill>
              </a:rPr>
              <a:t>Original records from the past recorded by people who were:</a:t>
            </a:r>
          </a:p>
          <a:p>
            <a:pPr marL="741363" lvl="1" indent="-284163">
              <a:buClr>
                <a:srgbClr val="D69B80"/>
              </a:buClr>
              <a:buFont typeface="Times New Roman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chemeClr val="tx2"/>
                </a:solidFill>
              </a:rPr>
              <a:t>Involved in the event</a:t>
            </a:r>
          </a:p>
          <a:p>
            <a:pPr marL="741363" lvl="1" indent="-284163">
              <a:buClr>
                <a:srgbClr val="D69B80"/>
              </a:buClr>
              <a:buFont typeface="Times New Roman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chemeClr val="tx2"/>
                </a:solidFill>
              </a:rPr>
              <a:t>Witnessed the event, OR</a:t>
            </a:r>
          </a:p>
          <a:p>
            <a:pPr marL="741363" lvl="1" indent="-284163">
              <a:buClr>
                <a:srgbClr val="D69B80"/>
              </a:buClr>
              <a:buFont typeface="Times New Roman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chemeClr val="tx2"/>
                </a:solidFill>
              </a:rPr>
              <a:t>Knew the persons involved in the event</a:t>
            </a:r>
          </a:p>
          <a:p>
            <a:pPr marL="741363" lvl="1" indent="-284163">
              <a:buClr>
                <a:srgbClr val="D69B80"/>
              </a:buClr>
              <a:buFont typeface="Times New Roman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chemeClr val="tx2"/>
                </a:solidFill>
              </a:rPr>
              <a:t>Example: Newspaper, diary, painting</a:t>
            </a:r>
          </a:p>
          <a:p>
            <a:pPr marL="341313" indent="-34131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/>
          </a:p>
          <a:p>
            <a:pPr marL="741363" lvl="1" indent="-28416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/>
          </a:p>
          <a:p>
            <a:pPr marL="741363" lvl="1" indent="-28416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black">
          <a:xfrm>
            <a:off x="384969" y="5026395"/>
            <a:ext cx="11990495" cy="2133600"/>
          </a:xfrm>
          <a:prstGeom prst="rect">
            <a:avLst/>
          </a:prstGeom>
          <a:ln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1313" indent="-341313">
              <a:spcBef>
                <a:spcPts val="800"/>
              </a:spcBef>
              <a:buFontTx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rgbClr val="000000"/>
                </a:solidFill>
                <a:latin typeface="+mn-lt"/>
              </a:rPr>
              <a:t>They can also be objects (artifacts) or visual evidence.</a:t>
            </a:r>
          </a:p>
          <a:p>
            <a:pPr marL="341313" indent="-341313">
              <a:spcBef>
                <a:spcPts val="800"/>
              </a:spcBef>
              <a:buFontTx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56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4CDF-1FAF-4CA7-A0CC-566B6D43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28" y="645128"/>
            <a:ext cx="5486400" cy="914400"/>
          </a:xfrm>
        </p:spPr>
        <p:txBody>
          <a:bodyPr/>
          <a:lstStyle/>
          <a:p>
            <a:r>
              <a:rPr lang="en-AU" dirty="0"/>
              <a:t>Independent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7FB93B-9F8B-4A91-BF85-661D850C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50" t="50586" r="12584" b="43621"/>
          <a:stretch/>
        </p:blipFill>
        <p:spPr>
          <a:xfrm>
            <a:off x="305824" y="2549801"/>
            <a:ext cx="11528594" cy="555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68D36-E4E5-4026-AFB4-FA50E2651644}"/>
              </a:ext>
            </a:extLst>
          </p:cNvPr>
          <p:cNvSpPr txBox="1"/>
          <p:nvPr/>
        </p:nvSpPr>
        <p:spPr>
          <a:xfrm>
            <a:off x="98571" y="1947825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median: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EC608-155F-43A5-A9D1-5EB05A610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7" t="68782" r="20833" b="26222"/>
          <a:stretch/>
        </p:blipFill>
        <p:spPr>
          <a:xfrm>
            <a:off x="0" y="3813941"/>
            <a:ext cx="12140242" cy="531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7A690-CEE6-4396-ABD2-BF78DD05237D}"/>
              </a:ext>
            </a:extLst>
          </p:cNvPr>
          <p:cNvSpPr txBox="1"/>
          <p:nvPr/>
        </p:nvSpPr>
        <p:spPr>
          <a:xfrm>
            <a:off x="2357882" y="1935736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mean: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AB6BB8-F8BD-4C49-ACAF-D3949487B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7" t="63992" r="20833" b="30571"/>
          <a:stretch/>
        </p:blipFill>
        <p:spPr>
          <a:xfrm>
            <a:off x="98571" y="5418255"/>
            <a:ext cx="11800935" cy="561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7C019-E08A-4B2A-9E04-6148BAFA90C0}"/>
              </a:ext>
            </a:extLst>
          </p:cNvPr>
          <p:cNvSpPr txBox="1"/>
          <p:nvPr/>
        </p:nvSpPr>
        <p:spPr>
          <a:xfrm>
            <a:off x="173482" y="2567476"/>
            <a:ext cx="493663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800" b="1" dirty="0"/>
              <a:t>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6F2A5-638B-457D-86C6-87B44FEB0E7F}"/>
              </a:ext>
            </a:extLst>
          </p:cNvPr>
          <p:cNvSpPr txBox="1"/>
          <p:nvPr/>
        </p:nvSpPr>
        <p:spPr>
          <a:xfrm>
            <a:off x="7024002" y="2527899"/>
            <a:ext cx="493663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800" b="1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0474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977900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977900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8845994">
            <a:off x="1520211" y="5114600"/>
            <a:ext cx="981068" cy="52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74976" y="4547616"/>
            <a:ext cx="589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Complete your summary by answering the EQ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black">
          <a:xfrm>
            <a:off x="0" y="466343"/>
            <a:ext cx="12192000" cy="13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Measures of Center and Spread</a:t>
            </a:r>
            <a:br>
              <a:rPr lang="en-US"/>
            </a:br>
            <a:r>
              <a:rPr lang="en-US"/>
              <a:t>EQ: </a:t>
            </a:r>
            <a:r>
              <a:rPr lang="en-US" sz="2900"/>
              <a:t>What are mean and median and what are some examples of them?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348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Homework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753" y="2353056"/>
            <a:ext cx="11026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/>
              <a:t>Review Notes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List all new terms in glossary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Finish Freefall double-sided worksheet on median and mean</a:t>
            </a:r>
          </a:p>
        </p:txBody>
      </p:sp>
    </p:spTree>
    <p:extLst>
      <p:ext uri="{BB962C8B-B14F-4D97-AF65-F5344CB8AC3E}">
        <p14:creationId xmlns:p14="http://schemas.microsoft.com/office/powerpoint/2010/main" val="15378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25366" y="505537"/>
            <a:ext cx="7772400" cy="1143000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sz="3600" dirty="0"/>
              <a:t>What are secondary sources?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49108" y="2139566"/>
            <a:ext cx="11285237" cy="342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dirty="0">
                <a:solidFill>
                  <a:schemeClr val="tx2"/>
                </a:solidFill>
                <a:latin typeface="+mn-lt"/>
              </a:rPr>
              <a:t>Secondary sources are made at a later time.</a:t>
            </a:r>
          </a:p>
          <a:p>
            <a:pPr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dirty="0">
                <a:solidFill>
                  <a:schemeClr val="tx2"/>
                </a:solidFill>
                <a:latin typeface="+mn-lt"/>
              </a:rPr>
              <a:t>They include written information by historians or others AFTER an event has taken place.</a:t>
            </a:r>
          </a:p>
          <a:p>
            <a:pPr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dirty="0">
                <a:solidFill>
                  <a:schemeClr val="tx2"/>
                </a:solidFill>
                <a:latin typeface="+mn-lt"/>
              </a:rPr>
              <a:t>Example: Biography</a:t>
            </a:r>
            <a:endParaRPr lang="en-US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315060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6352" y="4596384"/>
            <a:ext cx="9375647" cy="826516"/>
          </a:xfrm>
        </p:spPr>
        <p:txBody>
          <a:bodyPr>
            <a:noAutofit/>
          </a:bodyPr>
          <a:lstStyle/>
          <a:p>
            <a:r>
              <a:rPr lang="en-US" sz="2000" dirty="0"/>
              <a:t>Topic: Measures of Center and Spread</a:t>
            </a:r>
          </a:p>
          <a:p>
            <a:r>
              <a:rPr lang="en-US" sz="2000" dirty="0"/>
              <a:t>EQ: What are mean and median and what are some examples of them?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dirty="0"/>
              <a:t>Measures of Center and Spread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mean and median and what are some examples of them?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998464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5998464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Summary:</a:t>
            </a:r>
          </a:p>
        </p:txBody>
      </p:sp>
    </p:spTree>
    <p:extLst>
      <p:ext uri="{BB962C8B-B14F-4D97-AF65-F5344CB8AC3E}">
        <p14:creationId xmlns:p14="http://schemas.microsoft.com/office/powerpoint/2010/main" val="4218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957B-EC16-4288-8598-21A7358A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err="1"/>
              <a:t>Quickwrite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5400E-C3B0-426D-B169-D4EFCEE8C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800" dirty="0"/>
              <a:t>On your left hand side of your page (task side) do a </a:t>
            </a:r>
            <a:r>
              <a:rPr lang="en-AU" sz="2800" dirty="0" err="1"/>
              <a:t>quickwrite</a:t>
            </a:r>
            <a:r>
              <a:rPr lang="en-AU" sz="2800" dirty="0"/>
              <a:t> for 2 minutes about data. </a:t>
            </a:r>
          </a:p>
          <a:p>
            <a:endParaRPr lang="en-AU" sz="2800" dirty="0"/>
          </a:p>
          <a:p>
            <a:r>
              <a:rPr lang="en-AU" sz="2800" dirty="0"/>
              <a:t>A few prompts to start your </a:t>
            </a:r>
            <a:r>
              <a:rPr lang="en-AU" sz="2800" dirty="0" err="1"/>
              <a:t>quickwrite</a:t>
            </a:r>
            <a:r>
              <a:rPr lang="en-AU" sz="2800" dirty="0"/>
              <a:t>:</a:t>
            </a:r>
          </a:p>
          <a:p>
            <a:endParaRPr lang="en-AU" sz="2800" dirty="0"/>
          </a:p>
          <a:p>
            <a:pPr lvl="7">
              <a:buFont typeface="Arial" panose="020B0604020202020204" pitchFamily="34" charset="0"/>
              <a:buChar char="•"/>
            </a:pPr>
            <a:r>
              <a:rPr lang="en-AU" sz="2800" i="1" dirty="0"/>
              <a:t>Why do we collect data?</a:t>
            </a:r>
          </a:p>
          <a:p>
            <a:pPr lvl="7">
              <a:buFont typeface="Arial" panose="020B0604020202020204" pitchFamily="34" charset="0"/>
              <a:buChar char="•"/>
            </a:pPr>
            <a:r>
              <a:rPr lang="en-AU" sz="2800" i="1" dirty="0"/>
              <a:t>When is data useful?</a:t>
            </a:r>
          </a:p>
          <a:p>
            <a:pPr lvl="7">
              <a:buFont typeface="Arial" panose="020B0604020202020204" pitchFamily="34" charset="0"/>
              <a:buChar char="•"/>
            </a:pPr>
            <a:r>
              <a:rPr lang="en-AU" sz="2800" i="1" dirty="0"/>
              <a:t>When have you collected data?</a:t>
            </a:r>
          </a:p>
        </p:txBody>
      </p:sp>
    </p:spTree>
    <p:extLst>
      <p:ext uri="{BB962C8B-B14F-4D97-AF65-F5344CB8AC3E}">
        <p14:creationId xmlns:p14="http://schemas.microsoft.com/office/powerpoint/2010/main" val="8387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AF7A-4831-400A-9002-A17E4E5A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Up - Talk -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A9522-973D-4FDE-9643-8E9354391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800" dirty="0"/>
          </a:p>
          <a:p>
            <a:r>
              <a:rPr lang="en-AU" sz="2800" dirty="0"/>
              <a:t>Everyone stand up and in groups of 3-4 read out your </a:t>
            </a:r>
            <a:r>
              <a:rPr lang="en-AU" sz="2800" dirty="0" err="1"/>
              <a:t>quickwrite</a:t>
            </a:r>
            <a:r>
              <a:rPr lang="en-AU" sz="2800" dirty="0"/>
              <a:t> and then sit down and listen to the rest of the group share. </a:t>
            </a:r>
          </a:p>
          <a:p>
            <a:endParaRPr lang="en-AU" sz="2800" dirty="0"/>
          </a:p>
          <a:p>
            <a:r>
              <a:rPr lang="en-AU" sz="2800" dirty="0"/>
              <a:t>After everyone in your group is sitting down again, add at least one more point to your </a:t>
            </a:r>
            <a:r>
              <a:rPr lang="en-AU" sz="2800" dirty="0" err="1"/>
              <a:t>quickwrite</a:t>
            </a:r>
            <a:r>
              <a:rPr lang="en-A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5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dirty="0"/>
              <a:t>Measures of Center and Spread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mode and range and how are they different</a:t>
            </a:r>
            <a:r>
              <a:rPr lang="en-US" sz="2900"/>
              <a:t>? </a:t>
            </a:r>
            <a:endParaRPr lang="en-US" sz="2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844AA-21C9-4F41-AEBD-6AE892E3061A}"/>
              </a:ext>
            </a:extLst>
          </p:cNvPr>
          <p:cNvSpPr txBox="1"/>
          <p:nvPr/>
        </p:nvSpPr>
        <p:spPr>
          <a:xfrm>
            <a:off x="167578" y="2322491"/>
            <a:ext cx="2106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are data measures?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ADDE0A-3670-45F1-9492-77BD36106644}"/>
              </a:ext>
            </a:extLst>
          </p:cNvPr>
          <p:cNvSpPr txBox="1"/>
          <p:nvPr/>
        </p:nvSpPr>
        <p:spPr>
          <a:xfrm>
            <a:off x="4159502" y="2137824"/>
            <a:ext cx="6956562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There are four data measures (mean, median, mode and range) they help us to summarise and make sense of the data.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CACCDE-157F-4A6B-9C19-7F1BCA0C7867}"/>
              </a:ext>
            </a:extLst>
          </p:cNvPr>
          <p:cNvSpPr txBox="1"/>
          <p:nvPr/>
        </p:nvSpPr>
        <p:spPr>
          <a:xfrm>
            <a:off x="161430" y="3807050"/>
            <a:ext cx="262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maximum number?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B9A894-375F-4FDC-A5A7-7EB2EECF95AC}"/>
              </a:ext>
            </a:extLst>
          </p:cNvPr>
          <p:cNvSpPr txBox="1"/>
          <p:nvPr/>
        </p:nvSpPr>
        <p:spPr>
          <a:xfrm>
            <a:off x="4159502" y="3958049"/>
            <a:ext cx="411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largest number in the dataset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242733-5ED8-450F-9C2A-5B7401093666}"/>
              </a:ext>
            </a:extLst>
          </p:cNvPr>
          <p:cNvSpPr txBox="1"/>
          <p:nvPr/>
        </p:nvSpPr>
        <p:spPr>
          <a:xfrm>
            <a:off x="225052" y="5291609"/>
            <a:ext cx="257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minimum number?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F1809C-951E-4D69-9695-249A973BE3BD}"/>
              </a:ext>
            </a:extLst>
          </p:cNvPr>
          <p:cNvSpPr txBox="1"/>
          <p:nvPr/>
        </p:nvSpPr>
        <p:spPr>
          <a:xfrm>
            <a:off x="4211541" y="5292210"/>
            <a:ext cx="411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smallest number in the dataset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853488" y="1790700"/>
            <a:ext cx="4890" cy="5067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3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dirty="0"/>
              <a:t>Measures of Center and Spread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mean and median and what are some examples of them?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CACCDE-157F-4A6B-9C19-7F1BCA0C7867}"/>
              </a:ext>
            </a:extLst>
          </p:cNvPr>
          <p:cNvSpPr txBox="1"/>
          <p:nvPr/>
        </p:nvSpPr>
        <p:spPr>
          <a:xfrm>
            <a:off x="0" y="2256228"/>
            <a:ext cx="303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median?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9A894-375F-4FDC-A5A7-7EB2EECF95AC}"/>
              </a:ext>
            </a:extLst>
          </p:cNvPr>
          <p:cNvSpPr txBox="1"/>
          <p:nvPr/>
        </p:nvSpPr>
        <p:spPr>
          <a:xfrm>
            <a:off x="3038769" y="2204176"/>
            <a:ext cx="411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The middle number when the data </a:t>
            </a:r>
            <a:r>
              <a:rPr lang="en-AU" sz="2800" u="sng" dirty="0"/>
              <a:t>is in order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42733-5ED8-450F-9C2A-5B7401093666}"/>
              </a:ext>
            </a:extLst>
          </p:cNvPr>
          <p:cNvSpPr txBox="1"/>
          <p:nvPr/>
        </p:nvSpPr>
        <p:spPr>
          <a:xfrm>
            <a:off x="5827" y="4078526"/>
            <a:ext cx="257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mean?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F1809C-951E-4D69-9695-249A973BE3BD}"/>
              </a:ext>
            </a:extLst>
          </p:cNvPr>
          <p:cNvSpPr txBox="1"/>
          <p:nvPr/>
        </p:nvSpPr>
        <p:spPr>
          <a:xfrm>
            <a:off x="3847687" y="4558667"/>
            <a:ext cx="411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989C98-0FB1-4C80-80A3-A49E52A0DE09}"/>
              </a:ext>
            </a:extLst>
          </p:cNvPr>
          <p:cNvSpPr txBox="1"/>
          <p:nvPr/>
        </p:nvSpPr>
        <p:spPr>
          <a:xfrm>
            <a:off x="2965482" y="3755257"/>
            <a:ext cx="52838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(also called the </a:t>
            </a:r>
            <a:r>
              <a:rPr lang="en-AU" sz="2800" b="1" dirty="0"/>
              <a:t>average</a:t>
            </a:r>
            <a:r>
              <a:rPr lang="en-AU" sz="2800" dirty="0"/>
              <a:t>)</a:t>
            </a:r>
          </a:p>
          <a:p>
            <a:r>
              <a:rPr lang="en-AU" sz="2800" dirty="0"/>
              <a:t>The mean describes the middle of all the numbers.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800" dirty="0"/>
              <a:t>First you add all of the numbers together and then divide by how many numbers there are.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C9BB488-3170-4D3C-A07E-EF35077BB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4" t="35015" r="41375" b="41414"/>
          <a:stretch/>
        </p:blipFill>
        <p:spPr>
          <a:xfrm>
            <a:off x="7816006" y="2014781"/>
            <a:ext cx="3671002" cy="18953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DCAB0C-F051-450E-B4D1-B2123CF4B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4" t="54020" r="48923" b="19612"/>
          <a:stretch/>
        </p:blipFill>
        <p:spPr>
          <a:xfrm>
            <a:off x="8785054" y="4106752"/>
            <a:ext cx="3057521" cy="250107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2791968" y="1790700"/>
            <a:ext cx="23483" cy="5067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197F-33CC-4642-97AD-718C6BD5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8" y="808615"/>
            <a:ext cx="10058400" cy="734183"/>
          </a:xfrm>
        </p:spPr>
        <p:txBody>
          <a:bodyPr/>
          <a:lstStyle/>
          <a:p>
            <a:r>
              <a:rPr lang="en-AU" dirty="0"/>
              <a:t>Guided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C5516-2273-4497-8FCF-2F0D7A5D8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0" t="45037" r="12584" b="48593"/>
          <a:stretch/>
        </p:blipFill>
        <p:spPr>
          <a:xfrm>
            <a:off x="180363" y="2691400"/>
            <a:ext cx="11749149" cy="622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37689-FEBC-472B-89D4-8FCAE3BDCDB3}"/>
              </a:ext>
            </a:extLst>
          </p:cNvPr>
          <p:cNvSpPr txBox="1"/>
          <p:nvPr/>
        </p:nvSpPr>
        <p:spPr>
          <a:xfrm>
            <a:off x="140794" y="2009812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median: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83E0-2D37-4593-85ED-7459BC2A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7" t="63992" r="20833" b="30571"/>
          <a:stretch/>
        </p:blipFill>
        <p:spPr>
          <a:xfrm>
            <a:off x="370037" y="5433552"/>
            <a:ext cx="11481527" cy="5465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D8D671-292D-4055-ABA2-5FBB17BE9E98}"/>
              </a:ext>
            </a:extLst>
          </p:cNvPr>
          <p:cNvSpPr txBox="1"/>
          <p:nvPr/>
        </p:nvSpPr>
        <p:spPr>
          <a:xfrm>
            <a:off x="2554438" y="2009811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mean:</a:t>
            </a:r>
          </a:p>
        </p:txBody>
      </p:sp>
    </p:spTree>
    <p:extLst>
      <p:ext uri="{BB962C8B-B14F-4D97-AF65-F5344CB8AC3E}">
        <p14:creationId xmlns:p14="http://schemas.microsoft.com/office/powerpoint/2010/main" val="157415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391</Words>
  <Application>Microsoft Office PowerPoint</Application>
  <PresentationFormat>Widescreen</PresentationFormat>
  <Paragraphs>62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Lucida Sans Unicode</vt:lpstr>
      <vt:lpstr>Times New Roman</vt:lpstr>
      <vt:lpstr>Wingdings</vt:lpstr>
      <vt:lpstr>Education 16x9</vt:lpstr>
      <vt:lpstr>Types of Data and Their Sources EQ: What are some differences between the two main types of data and their sources?</vt:lpstr>
      <vt:lpstr>What are secondary sources?</vt:lpstr>
      <vt:lpstr>Statistical Analysis</vt:lpstr>
      <vt:lpstr>Measures of Center and Spread EQ: What are mean and median and what are some examples of them?</vt:lpstr>
      <vt:lpstr>Quickwrite</vt:lpstr>
      <vt:lpstr>Up - Talk - Down</vt:lpstr>
      <vt:lpstr>Measures of Center and Spread EQ: What are mode and range and how are they different? </vt:lpstr>
      <vt:lpstr>Measures of Center and Spread EQ: What are mean and median and what are some examples of them?</vt:lpstr>
      <vt:lpstr>Guided Practice</vt:lpstr>
      <vt:lpstr>Independent practice</vt:lpstr>
      <vt:lpstr>PowerPoint Presentation</vt:lpstr>
      <vt:lpstr>Homework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2012-09-21T18:31:34Z</dcterms:created>
  <dcterms:modified xsi:type="dcterms:W3CDTF">2018-08-01T04:25:40Z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